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Source Sans Pro Light"/>
      <p:regular r:id="rId45"/>
      <p:bold r:id="rId46"/>
      <p:italic r:id="rId47"/>
      <p:boldItalic r:id="rId48"/>
    </p:embeddedFont>
    <p:embeddedFont>
      <p:font typeface="Assistant"/>
      <p:regular r:id="rId49"/>
      <p:bold r:id="rId50"/>
    </p:embeddedFont>
    <p:embeddedFont>
      <p:font typeface="Source Sans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819E776-6F24-43AD-A972-A98BB5040BBB}">
  <a:tblStyle styleId="{D819E776-6F24-43AD-A972-A98BB5040B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SourceSansProLight-bold.fntdata"/><Relationship Id="rId45" Type="http://schemas.openxmlformats.org/officeDocument/2006/relationships/font" Target="fonts/SourceSansPr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SourceSansProLight-boldItalic.fntdata"/><Relationship Id="rId47" Type="http://schemas.openxmlformats.org/officeDocument/2006/relationships/font" Target="fonts/SourceSansProLight-italic.fntdata"/><Relationship Id="rId49" Type="http://schemas.openxmlformats.org/officeDocument/2006/relationships/font" Target="fonts/Assistan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urceSansPro-regular.fntdata"/><Relationship Id="rId50" Type="http://schemas.openxmlformats.org/officeDocument/2006/relationships/font" Target="fonts/Assistant-bold.fntdata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9692c96d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9692c96d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McAfee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6a75f7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6a75f7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692c96d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9692c96d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notice in the McAfee example, the whole affair only lasted about 20 minutes, something which is not unique to just this example.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also notice that the group organised themselves in an online chatroom, which adds to the real-time nature of the events.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692c96d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692c96d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notice in the McAfee example, the whole affair only lasted about 20 minutes, something which is not unique to just this example.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also notice that the group organised themselves in an online chatroom, which adds to the real-time nature of the events.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692c96d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692c96d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notice in the McAfee example, the whole affair only lasted about 20 minutes, something which is not unique to just this example.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also notice that the group organised themselves in an online chatroom, which adds to the real-time nature of the events.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692c96d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692c96d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6a75f74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6a75f7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96a75f74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96a75f74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96a75f74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96a75f74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96a75f74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96a75f74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692c96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692c96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96a75fe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96a75fe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96a75fe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96a75fe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96a75fe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96a75fe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96a75fe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96a75fe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96a75fe5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96a75fe5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96a75fe5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96a75fe5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96a75fe5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96a75fe5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96a75fe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96a75fe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96a75fe5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96a75fe5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96a75fe5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96a75fe5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9692c96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9692c96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96a75fe5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96a75fe5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6a75fe5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96a75fe5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96a75f74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96a75f74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now briefly divert to a couple other types of fraud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9692c96d9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9692c96d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9692c96d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9692c96d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9692c96d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9692c96d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9692c96d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9692c96d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is irreverisble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9692c96d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9692c96d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The convergence of many different regulatory, societal, and technological variables leads to new opportunities, and new types of fraud.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9692c96d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9692c96d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hope</a:t>
            </a:r>
            <a:r>
              <a:rPr lang="en" sz="1200"/>
              <a:t> with </a:t>
            </a:r>
            <a:r>
              <a:rPr lang="en" sz="1200"/>
              <a:t>this have given a bit of insight into what some frauds look like, and what we may be able to do for prevention</a:t>
            </a: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9692c96d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9692c96d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Penny stocks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 P&amp;Ds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692c96d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692c96d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expand the scope for abuse in ways people may not have thought of before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9692c96d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9692c96d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McAfee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9692c96d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9692c96d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McAfee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9692c96d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9692c96d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McAfee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9692c96d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9692c96d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McAfee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intelegraph.com/news/pump-and-dump-in-crypto-cases-measures-warnings" TargetMode="External"/><Relationship Id="rId4" Type="http://schemas.openxmlformats.org/officeDocument/2006/relationships/hyperlink" Target="https://www.wsj.com/graphics/cryptocurrency-schemes-generate-big-coin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sf.io/827wd/" TargetMode="External"/><Relationship Id="rId4" Type="http://schemas.openxmlformats.org/officeDocument/2006/relationships/hyperlink" Target="https://osf.io/827wd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i.org/10.1186/s40163-018-0093-5" TargetMode="External"/><Relationship Id="rId4" Type="http://schemas.openxmlformats.org/officeDocument/2006/relationships/hyperlink" Target="https://arxiv.org/pdf/1811.10109.pdf" TargetMode="External"/><Relationship Id="rId5" Type="http://schemas.openxmlformats.org/officeDocument/2006/relationships/hyperlink" Target="https://papers.ssrn.com/abstract=3303365" TargetMode="External"/><Relationship Id="rId6" Type="http://schemas.openxmlformats.org/officeDocument/2006/relationships/hyperlink" Target="https://papers.ssrn.com/abstract=3267041" TargetMode="External"/><Relationship Id="rId7" Type="http://schemas.openxmlformats.org/officeDocument/2006/relationships/hyperlink" Target="https://papers.ssrn.com/abstract=326704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raw.githack.com/ben-aaron188/ben-aaron188.github.io/master/talks/2019/econ_crime_2019/cryptofraud_bkleinberg.html" TargetMode="External"/><Relationship Id="rId4" Type="http://schemas.openxmlformats.org/officeDocument/2006/relationships/hyperlink" Target="https://raw.githack.com/ben-aaron188/ben-aaron188.github.io/master/talks/2019/econ_crime_2019/cryptofraud_bkleinberg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imesciencejournal.biomedcentral.com/articles/10.1186/s40163-018-0093-5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hyperlink" Target="https://unit42.paloaltonetworks.com/unit42-rise-cryptocurrency-miners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fca.org.uk/news/press-releases/fca-warns-public-investment-scams-over-197-million-reported-losses-2018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hyperlink" Target="https://thenextweb.com/hardfork/2019/05/13/sim-swap-2-4m-cryptocurrency-theft/" TargetMode="External"/><Relationship Id="rId5" Type="http://schemas.openxmlformats.org/officeDocument/2006/relationships/hyperlink" Target="https://www.coindesk.com/crypto-investor-awarded-over-75-million-in-sim-swapping-hack-cas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apers.ssrn.com/sol3/papers.cfm?abstract_id=330336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buzzfeednews.com/article/ryanmac/heres-how-scammers-are-using-fake-news-to-screw-with-bitcoi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744575"/>
            <a:ext cx="91440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Assistant"/>
                <a:ea typeface="Assistant"/>
                <a:cs typeface="Assistant"/>
                <a:sym typeface="Assistant"/>
              </a:rPr>
              <a:t>New tricks, old tricks, gold bricks:</a:t>
            </a:r>
            <a:endParaRPr sz="42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Assistant"/>
                <a:ea typeface="Assistant"/>
                <a:cs typeface="Assistant"/>
                <a:sym typeface="Assistant"/>
              </a:rPr>
              <a:t>A glance at the landscape of cryptocurrency fraud</a:t>
            </a:r>
            <a:endParaRPr sz="32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Josh Kamps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Source Sans Pro"/>
                <a:ea typeface="Source Sans Pro"/>
                <a:cs typeface="Source Sans Pro"/>
                <a:sym typeface="Source Sans Pro"/>
              </a:rPr>
              <a:t>MSc. Crime Science Student</a:t>
            </a:r>
            <a:endParaRPr i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Source Sans Pro"/>
                <a:ea typeface="Source Sans Pro"/>
                <a:cs typeface="Source Sans Pro"/>
                <a:sym typeface="Source Sans Pro"/>
              </a:rPr>
              <a:t>Department of Security and Crime Science</a:t>
            </a:r>
            <a:endParaRPr i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Source Sans Pro"/>
                <a:ea typeface="Source Sans Pro"/>
                <a:cs typeface="Source Sans Pro"/>
                <a:sym typeface="Source Sans Pro"/>
              </a:rPr>
              <a:t>University College London</a:t>
            </a:r>
            <a:endParaRPr i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1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3622" l="4348" r="4293" t="3501"/>
          <a:stretch/>
        </p:blipFill>
        <p:spPr>
          <a:xfrm>
            <a:off x="228350" y="148287"/>
            <a:ext cx="3328850" cy="4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3665350" y="168250"/>
            <a:ext cx="5383800" cy="4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3:00 →</a:t>
            </a: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tweet is made and the market price of GVT is $30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3:04 → </a:t>
            </a: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price of GVT has rocketed to $45, trading volume has doubled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3:19 →</a:t>
            </a: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The price of GVT has fallen back to $30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(times are in ET)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37" y="722975"/>
            <a:ext cx="7452122" cy="434432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23"/>
          <p:cNvSpPr txBox="1"/>
          <p:nvPr/>
        </p:nvSpPr>
        <p:spPr>
          <a:xfrm>
            <a:off x="2788875" y="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Another example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Takeaway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113550" y="1551443"/>
            <a:ext cx="8916900" cy="1608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smart money — the early money — had gotten out, leaving the late money holding a bag of now-diminished value.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Crypto P&amp;Ds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" name="Google Shape;142;p25"/>
          <p:cNvSpPr txBox="1"/>
          <p:nvPr>
            <p:ph type="title"/>
          </p:nvPr>
        </p:nvSpPr>
        <p:spPr>
          <a:xfrm>
            <a:off x="0" y="831450"/>
            <a:ext cx="91440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Common Targets: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Low market cap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Low price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Low volume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Lack of reliable information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graphicFrame>
        <p:nvGraphicFramePr>
          <p:cNvPr id="143" name="Google Shape;143;p25"/>
          <p:cNvGraphicFramePr/>
          <p:nvPr/>
        </p:nvGraphicFramePr>
        <p:xfrm>
          <a:off x="418275" y="248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{D819E776-6F24-43AD-A972-A98BB5040BBB}</a:tableStyleId>
              </a:tblPr>
              <a:tblGrid>
                <a:gridCol w="1194425"/>
                <a:gridCol w="3160525"/>
                <a:gridCol w="37602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Traditional P&amp;D</a:t>
                      </a:r>
                      <a:endParaRPr b="1"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Crypto P&amp;D</a:t>
                      </a:r>
                      <a:endParaRPr b="1"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Tactic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Misinformation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Privately organised (smaller scale)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Real-time misinformation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Public or private group scams (larger scale)</a:t>
                      </a:r>
                      <a:endParaRPr sz="18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Timescale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Medium (days to weeks)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Short (minutes to hours)</a:t>
                      </a:r>
                      <a:endParaRPr sz="1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Why care?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0" y="83145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Money.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0" y="1852950"/>
            <a:ext cx="91440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Source Sans Pro Light"/>
              <a:buChar char="●"/>
            </a:pPr>
            <a:r>
              <a:rPr lang="en" sz="32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Price increases of up to 950% have been witnessed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Source Sans Pro Light"/>
              <a:buChar char="●"/>
            </a:pPr>
            <a:r>
              <a:rPr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$825 million in illicit activity over a 6 month period in 2018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Source Sans Pro Light"/>
              <a:buChar char="●"/>
            </a:pPr>
            <a:r>
              <a:rPr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$222 million attributed to one group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4"/>
              </a:rPr>
              <a:t>Source: Shane Shifflet and Paul Vigna for WSJ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0" y="220545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Can we detect P&amp;D’s?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Char char="●"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scraped cryptocurrency exchange data</a:t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0005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Char char="●"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trading data of 1-h granularity</a:t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0005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Char char="●"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20 days of trading, 5 exchanges, 977 trading pairs</a:t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Data + code available at </a:t>
            </a:r>
            <a:r>
              <a:rPr lang="en" sz="1600" u="sng">
                <a:solidFill>
                  <a:srgbClr val="00008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https://osf.io/827wd/</a:t>
            </a:r>
            <a:endParaRPr sz="1600" u="sng">
              <a:solidFill>
                <a:srgbClr val="00008B"/>
              </a:solidFill>
              <a:latin typeface="Source Sans Pro Light"/>
              <a:ea typeface="Source Sans Pro Light"/>
              <a:cs typeface="Source Sans Pro Light"/>
              <a:sym typeface="Source Sans Pro Light"/>
              <a:hlinkClick r:id="rId4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Criteria for P&amp;Ds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861500"/>
            <a:ext cx="85206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5969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sudden price increase (</a:t>
            </a:r>
            <a:r>
              <a:rPr lang="en" sz="3500">
                <a:solidFill>
                  <a:srgbClr val="6AA84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PUMP</a:t>
            </a: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sudden volume increase (</a:t>
            </a:r>
            <a:r>
              <a:rPr lang="en" sz="3500">
                <a:solidFill>
                  <a:srgbClr val="6AA84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</a:t>
            </a:r>
            <a:r>
              <a:rPr lang="en" sz="3500">
                <a:solidFill>
                  <a:srgbClr val="6AA84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U</a:t>
            </a:r>
            <a:r>
              <a:rPr lang="en" sz="3500">
                <a:solidFill>
                  <a:srgbClr val="6AA84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MP</a:t>
            </a: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marked price drop (</a:t>
            </a:r>
            <a:r>
              <a:rPr lang="en" sz="3500">
                <a:solidFill>
                  <a:srgbClr val="CC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DUMP</a:t>
            </a: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Conditional local point anomaly detection</a:t>
            </a:r>
            <a:endParaRPr i="1"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32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Anomaly Parameters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725" y="1134075"/>
            <a:ext cx="51205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-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P&amp;D Detection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1520" l="835" r="816" t="-1520"/>
          <a:stretch/>
        </p:blipFill>
        <p:spPr>
          <a:xfrm>
            <a:off x="1585650" y="749500"/>
            <a:ext cx="5972699" cy="39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10000"/>
          </a:blip>
          <a:srcRect b="23886" l="0" r="0" t="11081"/>
          <a:stretch/>
        </p:blipFill>
        <p:spPr>
          <a:xfrm>
            <a:off x="1232650" y="0"/>
            <a:ext cx="66787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750" y="906300"/>
            <a:ext cx="3410500" cy="4038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The Night Singer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Zooming In: Exchange Level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050" y="953800"/>
            <a:ext cx="66844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Zooming in: Coin Level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861500"/>
            <a:ext cx="85206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Most are never targeted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Some are targeted again and again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30% of coins ∼ 80% of P&amp;Ds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Repeat Victimisation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9800"/>
            <a:ext cx="8839200" cy="393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Core Findings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573075"/>
            <a:ext cx="85206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Potential for detectability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Targets are mainly crypto/crypto pairs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And mostly low market cap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Repeat exchange victimisation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Sans Pro Light"/>
              <a:buChar char="●"/>
            </a:pPr>
            <a:r>
              <a:rPr lang="en" sz="3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Repeat coin victimisation</a:t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Further Context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017725"/>
            <a:ext cx="85206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Light"/>
              <a:buChar char="●"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P&amp;D groups successful in pumping the price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Light"/>
              <a:buChar char="●"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(very) short timeframe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Light"/>
              <a:buChar char="●"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Telegram and Discord used for organising and coordination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see </a:t>
            </a:r>
            <a:r>
              <a:rPr lang="en" sz="1600" u="sng">
                <a:solidFill>
                  <a:srgbClr val="00008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Kamps &amp; Kleinberg, 2018</a:t>
            </a:r>
            <a:r>
              <a:rPr lang="en" sz="16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; </a:t>
            </a:r>
            <a:r>
              <a:rPr lang="en" sz="1600" u="sng">
                <a:solidFill>
                  <a:srgbClr val="00008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4"/>
              </a:rPr>
              <a:t>Xu &amp; Livshits, 2018</a:t>
            </a:r>
            <a:r>
              <a:rPr lang="en" sz="16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; </a:t>
            </a:r>
            <a:r>
              <a:rPr lang="en" sz="1600" u="sng">
                <a:solidFill>
                  <a:srgbClr val="00008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5"/>
              </a:rPr>
              <a:t>Hamrick et al., 2018</a:t>
            </a:r>
            <a:r>
              <a:rPr lang="en" sz="16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; </a:t>
            </a:r>
            <a:r>
              <a:rPr lang="en" sz="1600" u="sng">
                <a:solidFill>
                  <a:srgbClr val="00008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6"/>
              </a:rPr>
              <a:t>Li et al., 2018</a:t>
            </a:r>
            <a:endParaRPr sz="1600" u="sng">
              <a:solidFill>
                <a:srgbClr val="00008B"/>
              </a:solidFill>
              <a:latin typeface="Source Sans Pro Light"/>
              <a:ea typeface="Source Sans Pro Light"/>
              <a:cs typeface="Source Sans Pro Light"/>
              <a:sym typeface="Source Sans Pro Light"/>
              <a:hlinkClick r:id="rId7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311700" y="1161925"/>
            <a:ext cx="85206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Maybe there’s more to the coins…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High-potential coins and coin malleability</a:t>
            </a:r>
            <a:endParaRPr sz="3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008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Kamps &amp; Kleinberg, forthcoming</a:t>
            </a:r>
            <a:endParaRPr u="sng">
              <a:solidFill>
                <a:srgbClr val="00008B"/>
              </a:solidFill>
              <a:latin typeface="Source Sans Pro Light"/>
              <a:ea typeface="Source Sans Pro Light"/>
              <a:cs typeface="Source Sans Pro Light"/>
              <a:sym typeface="Source Sans Pro Light"/>
              <a:hlinkClick r:id="rId4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311700" y="4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Pick a coin to P&amp;D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311700" y="1210000"/>
            <a:ext cx="85206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Arguably, the coins to choose are not random but rather are subject to a rational cost-benefit process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→</a:t>
            </a:r>
            <a:endParaRPr i="1"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Manipulate as much as possible with as little as possible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11700" y="4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Coin Malleability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311700" y="1390250"/>
            <a:ext cx="85206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“the percentage price increase that a coin would experience, with respect to a certain amount of volume injected”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4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2588700" y="1029725"/>
            <a:ext cx="41589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Char char="●"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239 x/BTC pairs</a:t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Char char="●"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scraped in April 2019</a:t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levels of BTC injection</a:t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00050" lvl="0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Char char="●"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0.25 BTC (~ $1,300)</a:t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00050" lvl="0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Char char="●"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1.00 BTC (~ $5,100)</a:t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00050" lvl="0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Char char="●"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5.00 BTC (~ $25,500)</a:t>
            </a:r>
            <a:endParaRPr sz="27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00050" lvl="0" marL="838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ource Sans Pro Light"/>
              <a:buChar char="●"/>
            </a:pPr>
            <a:r>
              <a:rPr lang="en" sz="27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10.00 BTC (~ $51,000)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00" y="128625"/>
            <a:ext cx="7369051" cy="48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Anatomy of a P&amp;D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0" y="4278225"/>
            <a:ext cx="9144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three phases of a pump-and-dump. </a:t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(Kamps &amp; Kleinberg, 2018)</a:t>
            </a:r>
            <a:endParaRPr sz="2400">
              <a:solidFill>
                <a:srgbClr val="0000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25" y="908287"/>
            <a:ext cx="7409155" cy="329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50" y="152400"/>
            <a:ext cx="82181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4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Core Findings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311700" y="621150"/>
            <a:ext cx="85206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Not all coins are equal!</a:t>
            </a:r>
            <a:endParaRPr i="1"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5969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Light"/>
              <a:buChar char="●"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Some coins are more malleable than others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Light"/>
              <a:buChar char="●"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Trading volume highly clustered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Light"/>
              <a:buChar char="●"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Malleability not identical to low volume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Light"/>
              <a:buChar char="●"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Possible explanation: some volume is necessary for a good pump!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596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urce Sans Pro Light"/>
              <a:buChar char="●"/>
            </a:pPr>
            <a:r>
              <a:rPr lang="en" sz="32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Good to know for prevention!</a:t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0" y="196285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Other Fraud Types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(limited academic research)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421" y="30037"/>
            <a:ext cx="4855157" cy="508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5"/>
          <p:cNvSpPr txBox="1"/>
          <p:nvPr/>
        </p:nvSpPr>
        <p:spPr>
          <a:xfrm>
            <a:off x="6164975" y="3581225"/>
            <a:ext cx="27039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Parent and children nodes are debatable in both name and placement.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‘fraud’ is loose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Cryptojacking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075" y="1136600"/>
            <a:ext cx="3944999" cy="329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6"/>
          <p:cNvSpPr txBox="1"/>
          <p:nvPr/>
        </p:nvSpPr>
        <p:spPr>
          <a:xfrm>
            <a:off x="240350" y="937375"/>
            <a:ext cx="4170000" cy="3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Unauthorised use of your computer to mine cryptocurrencies.</a:t>
            </a:r>
            <a:r>
              <a:rPr lang="en"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Often while visiting websites. </a:t>
            </a:r>
            <a:endParaRPr sz="2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Conservative estimate that 5% of all Monero (privacy crypto) was mined illicitly.</a:t>
            </a:r>
            <a:endParaRPr sz="2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Source: Palo Alto Networks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Investment Scams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2" name="Google Shape;272;p47"/>
          <p:cNvSpPr txBox="1"/>
          <p:nvPr/>
        </p:nvSpPr>
        <p:spPr>
          <a:xfrm>
            <a:off x="2334600" y="1124375"/>
            <a:ext cx="4474800" cy="4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Source Sans Pro Light"/>
              <a:buChar char="●"/>
            </a:pPr>
            <a:r>
              <a:rPr lang="en" sz="2300">
                <a:latin typeface="Source Sans Pro Light"/>
                <a:ea typeface="Source Sans Pro Light"/>
                <a:cs typeface="Source Sans Pro Light"/>
                <a:sym typeface="Source Sans Pro Light"/>
              </a:rPr>
              <a:t>Landscape is changing (e.g. cold calls vs online)</a:t>
            </a:r>
            <a:endParaRPr sz="23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Source Sans Pro Light"/>
              <a:buChar char="●"/>
            </a:pPr>
            <a:r>
              <a:rPr lang="en" sz="23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Sophisticated credentials</a:t>
            </a:r>
            <a:endParaRPr sz="23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Source Sans Pro Light"/>
              <a:buChar char="●"/>
            </a:pPr>
            <a:r>
              <a:rPr lang="en" sz="230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Usually some sort of time pressure</a:t>
            </a:r>
            <a:endParaRPr sz="23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Source Sans Pro Light"/>
              <a:buChar char="●"/>
            </a:pPr>
            <a:r>
              <a:rPr lang="en" sz="2300">
                <a:latin typeface="Source Sans Pro Light"/>
                <a:ea typeface="Source Sans Pro Light"/>
                <a:cs typeface="Source Sans Pro Light"/>
                <a:sym typeface="Source Sans Pro Light"/>
              </a:rPr>
              <a:t>FCA reported 200 million pounds in damages last year with ‘cryptocurrencies’ being one of the top scams</a:t>
            </a:r>
            <a:endParaRPr sz="23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Sans Pro Light"/>
                <a:ea typeface="Source Sans Pro Light"/>
                <a:cs typeface="Source Sans Pro Light"/>
                <a:sym typeface="Source Sans Pro Light"/>
              </a:rPr>
              <a:t>Source: </a:t>
            </a:r>
            <a:r>
              <a:rPr lang="en" sz="23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FCA</a:t>
            </a:r>
            <a:endParaRPr sz="23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273" name="Google Shape;273;p47"/>
          <p:cNvSpPr txBox="1"/>
          <p:nvPr/>
        </p:nvSpPr>
        <p:spPr>
          <a:xfrm>
            <a:off x="1078350" y="611275"/>
            <a:ext cx="69873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Scammers contact you and pitch you investment opportunities, posing as legitimate actors in the space.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Sim Swapping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3">
            <a:alphaModFix/>
          </a:blip>
          <a:srcRect b="0" l="6494" r="9485" t="0"/>
          <a:stretch/>
        </p:blipFill>
        <p:spPr>
          <a:xfrm>
            <a:off x="4803800" y="1273750"/>
            <a:ext cx="4148776" cy="27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8"/>
          <p:cNvSpPr txBox="1"/>
          <p:nvPr/>
        </p:nvSpPr>
        <p:spPr>
          <a:xfrm>
            <a:off x="121300" y="921950"/>
            <a:ext cx="4549200" cy="4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Get the phone company to issue a new SIM with someone elses phone number</a:t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●"/>
            </a:pPr>
            <a:r>
              <a:rPr lang="en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this to break their 2-factor authentication</a:t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●"/>
            </a:pPr>
            <a:r>
              <a:rPr lang="en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Great scam for crypto thanks to irreversibility</a:t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●"/>
            </a:pPr>
            <a:r>
              <a:rPr lang="en" sz="24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4"/>
              </a:rPr>
              <a:t>Recent scam job net scammers $2 million</a:t>
            </a:r>
            <a:r>
              <a:rPr lang="en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(and prison)</a:t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Char char="●"/>
            </a:pPr>
            <a:r>
              <a:rPr lang="en" sz="2400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5"/>
              </a:rPr>
              <a:t>One individual lost $23 million</a:t>
            </a:r>
            <a:r>
              <a:rPr lang="en" sz="2400"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endParaRPr sz="24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/>
          <p:nvPr/>
        </p:nvSpPr>
        <p:spPr>
          <a:xfrm>
            <a:off x="6989300" y="1382925"/>
            <a:ext cx="1802700" cy="547200"/>
          </a:xfrm>
          <a:prstGeom prst="flowChartAlternateProcess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286" name="Google Shape;286;p49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Scanning the Horizon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" name="Google Shape;287;p49"/>
          <p:cNvSpPr/>
          <p:nvPr/>
        </p:nvSpPr>
        <p:spPr>
          <a:xfrm>
            <a:off x="4699300" y="2190775"/>
            <a:ext cx="18027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Cryptocurrencies</a:t>
            </a:r>
            <a:endParaRPr/>
          </a:p>
        </p:txBody>
      </p:sp>
      <p:sp>
        <p:nvSpPr>
          <p:cNvPr id="288" name="Google Shape;288;p49"/>
          <p:cNvSpPr/>
          <p:nvPr/>
        </p:nvSpPr>
        <p:spPr>
          <a:xfrm>
            <a:off x="4638075" y="1801473"/>
            <a:ext cx="9495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sp>
        <p:nvSpPr>
          <p:cNvPr id="289" name="Google Shape;289;p49"/>
          <p:cNvSpPr/>
          <p:nvPr/>
        </p:nvSpPr>
        <p:spPr>
          <a:xfrm>
            <a:off x="5511375" y="1725275"/>
            <a:ext cx="18027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communication</a:t>
            </a:r>
            <a:endParaRPr/>
          </a:p>
        </p:txBody>
      </p:sp>
      <p:sp>
        <p:nvSpPr>
          <p:cNvPr id="290" name="Google Shape;290;p49"/>
          <p:cNvSpPr/>
          <p:nvPr/>
        </p:nvSpPr>
        <p:spPr>
          <a:xfrm>
            <a:off x="6385650" y="2250863"/>
            <a:ext cx="18027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Decentralisation</a:t>
            </a:r>
            <a:endParaRPr/>
          </a:p>
        </p:txBody>
      </p:sp>
      <p:sp>
        <p:nvSpPr>
          <p:cNvPr id="291" name="Google Shape;291;p49"/>
          <p:cNvSpPr/>
          <p:nvPr/>
        </p:nvSpPr>
        <p:spPr>
          <a:xfrm>
            <a:off x="7169625" y="1833725"/>
            <a:ext cx="18027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regulation</a:t>
            </a:r>
            <a:endParaRPr/>
          </a:p>
        </p:txBody>
      </p:sp>
      <p:sp>
        <p:nvSpPr>
          <p:cNvPr id="292" name="Google Shape;292;p49"/>
          <p:cNvSpPr/>
          <p:nvPr/>
        </p:nvSpPr>
        <p:spPr>
          <a:xfrm>
            <a:off x="3990300" y="2635475"/>
            <a:ext cx="1802700" cy="547200"/>
          </a:xfrm>
          <a:prstGeom prst="flowChartAlternateProcess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293" name="Google Shape;293;p49"/>
          <p:cNvSpPr/>
          <p:nvPr/>
        </p:nvSpPr>
        <p:spPr>
          <a:xfrm>
            <a:off x="6989300" y="2737975"/>
            <a:ext cx="1802700" cy="547200"/>
          </a:xfrm>
          <a:prstGeom prst="flowChartAlternateProcess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294" name="Google Shape;294;p49"/>
          <p:cNvSpPr txBox="1"/>
          <p:nvPr/>
        </p:nvSpPr>
        <p:spPr>
          <a:xfrm>
            <a:off x="6160425" y="4116475"/>
            <a:ext cx="5046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?</a:t>
            </a:r>
            <a:endParaRPr sz="3600"/>
          </a:p>
        </p:txBody>
      </p:sp>
      <p:cxnSp>
        <p:nvCxnSpPr>
          <p:cNvPr id="295" name="Google Shape;295;p49"/>
          <p:cNvCxnSpPr>
            <a:endCxn id="294" idx="0"/>
          </p:cNvCxnSpPr>
          <p:nvPr/>
        </p:nvCxnSpPr>
        <p:spPr>
          <a:xfrm>
            <a:off x="5112825" y="2348575"/>
            <a:ext cx="1299900" cy="17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9"/>
          <p:cNvCxnSpPr>
            <a:stCxn id="292" idx="2"/>
            <a:endCxn id="294" idx="0"/>
          </p:cNvCxnSpPr>
          <p:nvPr/>
        </p:nvCxnSpPr>
        <p:spPr>
          <a:xfrm>
            <a:off x="4891650" y="3182675"/>
            <a:ext cx="1521000" cy="9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49"/>
          <p:cNvCxnSpPr>
            <a:endCxn id="294" idx="0"/>
          </p:cNvCxnSpPr>
          <p:nvPr/>
        </p:nvCxnSpPr>
        <p:spPr>
          <a:xfrm>
            <a:off x="5523825" y="2675575"/>
            <a:ext cx="888900" cy="14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9"/>
          <p:cNvCxnSpPr>
            <a:stCxn id="293" idx="2"/>
            <a:endCxn id="294" idx="0"/>
          </p:cNvCxnSpPr>
          <p:nvPr/>
        </p:nvCxnSpPr>
        <p:spPr>
          <a:xfrm flipH="1">
            <a:off x="6412850" y="3285175"/>
            <a:ext cx="1477800" cy="8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49"/>
          <p:cNvCxnSpPr>
            <a:stCxn id="294" idx="0"/>
          </p:cNvCxnSpPr>
          <p:nvPr/>
        </p:nvCxnSpPr>
        <p:spPr>
          <a:xfrm flipH="1" rot="10800000">
            <a:off x="6412725" y="2663575"/>
            <a:ext cx="853800" cy="14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9"/>
          <p:cNvCxnSpPr>
            <a:stCxn id="294" idx="0"/>
          </p:cNvCxnSpPr>
          <p:nvPr/>
        </p:nvCxnSpPr>
        <p:spPr>
          <a:xfrm flipH="1" rot="10800000">
            <a:off x="6412725" y="2218675"/>
            <a:ext cx="24600" cy="18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9"/>
          <p:cNvCxnSpPr>
            <a:stCxn id="291" idx="2"/>
            <a:endCxn id="294" idx="0"/>
          </p:cNvCxnSpPr>
          <p:nvPr/>
        </p:nvCxnSpPr>
        <p:spPr>
          <a:xfrm flipH="1">
            <a:off x="6412575" y="2380925"/>
            <a:ext cx="1658400" cy="17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49"/>
          <p:cNvCxnSpPr>
            <a:stCxn id="294" idx="0"/>
          </p:cNvCxnSpPr>
          <p:nvPr/>
        </p:nvCxnSpPr>
        <p:spPr>
          <a:xfrm flipH="1" rot="10800000">
            <a:off x="6412725" y="1762075"/>
            <a:ext cx="1382400" cy="23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49"/>
          <p:cNvSpPr txBox="1"/>
          <p:nvPr/>
        </p:nvSpPr>
        <p:spPr>
          <a:xfrm>
            <a:off x="81075" y="1004425"/>
            <a:ext cx="47619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Convergence of variables = 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Source Sans Pro Light"/>
              <a:buChar char="●"/>
            </a:pPr>
            <a:r>
              <a:rPr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New fraud tricks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Source Sans Pro Light"/>
              <a:buChar char="●"/>
            </a:pPr>
            <a:r>
              <a:rPr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New methods for old tricks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81075" y="1004425"/>
            <a:ext cx="8980200" cy="3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landscape of cryptocurrencies is vast, volatile, and undefined. Smart solutions are needed to keep fraud in check, and help this sector reach its full potential.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Pump-and-Dumps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672400" y="2386400"/>
            <a:ext cx="37992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1. The Internet </a:t>
            </a:r>
            <a:endParaRPr sz="3200">
              <a:solidFill>
                <a:srgbClr val="66666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66666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2. Cryptocurrencies</a:t>
            </a:r>
            <a:endParaRPr sz="3200">
              <a:solidFill>
                <a:srgbClr val="66666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0" y="1588575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renaissance of this old trick has two drivers:</a:t>
            </a:r>
            <a:endParaRPr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0" y="0"/>
            <a:ext cx="91440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Convergence of </a:t>
            </a: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Events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113550" y="2475400"/>
            <a:ext cx="8916900" cy="1596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recent explosion of nearly 2,000 cryptocurrencies in a largely unregulated environment has greatly expanded the scope for abuse.</a:t>
            </a:r>
            <a:endParaRPr i="1" sz="3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110900" y="414360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FF"/>
                </a:solidFill>
                <a:highlight>
                  <a:srgbClr val="FFFFFF"/>
                </a:highlight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(Hamrick et al., 2018</a:t>
            </a:r>
            <a:r>
              <a:rPr lang="en" sz="2400">
                <a:solidFill>
                  <a:srgbClr val="0000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  <a:endParaRPr sz="2400">
              <a:solidFill>
                <a:srgbClr val="0000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2504200" y="1483450"/>
            <a:ext cx="18027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Cryptocurrencies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2442975" y="1094148"/>
            <a:ext cx="9495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3316275" y="1017950"/>
            <a:ext cx="18027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secure communication</a:t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4190550" y="1543538"/>
            <a:ext cx="18027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Decentralisation</a:t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4974525" y="1126400"/>
            <a:ext cx="1802700" cy="5472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regulation</a:t>
            </a:r>
            <a:endParaRPr/>
          </a:p>
        </p:txBody>
      </p:sp>
      <p:cxnSp>
        <p:nvCxnSpPr>
          <p:cNvPr id="90" name="Google Shape;90;p17"/>
          <p:cNvCxnSpPr>
            <a:stCxn id="85" idx="2"/>
            <a:endCxn id="83" idx="0"/>
          </p:cNvCxnSpPr>
          <p:nvPr/>
        </p:nvCxnSpPr>
        <p:spPr>
          <a:xfrm>
            <a:off x="3405550" y="2030650"/>
            <a:ext cx="1166400" cy="4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7"/>
          <p:cNvCxnSpPr>
            <a:stCxn id="88" idx="2"/>
            <a:endCxn id="83" idx="0"/>
          </p:cNvCxnSpPr>
          <p:nvPr/>
        </p:nvCxnSpPr>
        <p:spPr>
          <a:xfrm flipH="1">
            <a:off x="4572000" y="2090738"/>
            <a:ext cx="519900" cy="3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7"/>
          <p:cNvCxnSpPr>
            <a:stCxn id="89" idx="2"/>
            <a:endCxn id="83" idx="0"/>
          </p:cNvCxnSpPr>
          <p:nvPr/>
        </p:nvCxnSpPr>
        <p:spPr>
          <a:xfrm flipH="1">
            <a:off x="4572075" y="1673600"/>
            <a:ext cx="1303800" cy="8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7"/>
          <p:cNvCxnSpPr>
            <a:endCxn id="83" idx="0"/>
          </p:cNvCxnSpPr>
          <p:nvPr/>
        </p:nvCxnSpPr>
        <p:spPr>
          <a:xfrm>
            <a:off x="4217700" y="1565200"/>
            <a:ext cx="354300" cy="9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>
            <a:stCxn id="86" idx="2"/>
            <a:endCxn id="83" idx="0"/>
          </p:cNvCxnSpPr>
          <p:nvPr/>
        </p:nvCxnSpPr>
        <p:spPr>
          <a:xfrm>
            <a:off x="2917725" y="1641348"/>
            <a:ext cx="1654200" cy="8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0" y="1475250"/>
            <a:ext cx="9144000" cy="13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"/>
                <a:ea typeface="Source Sans Pro"/>
                <a:cs typeface="Source Sans Pro"/>
                <a:sym typeface="Source Sans Pro"/>
              </a:rPr>
              <a:t>The story of</a:t>
            </a:r>
            <a:endParaRPr sz="4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Source Sans Pro Light"/>
                <a:ea typeface="Source Sans Pro Light"/>
                <a:cs typeface="Source Sans Pro Light"/>
                <a:sym typeface="Source Sans Pro Light"/>
              </a:rPr>
              <a:t>@OfficialMcafee and @OfficiallMcafee</a:t>
            </a:r>
            <a:endParaRPr sz="42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56250" y="3033700"/>
            <a:ext cx="9144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From: </a:t>
            </a:r>
            <a:r>
              <a:rPr lang="en" sz="1800" u="sng">
                <a:solidFill>
                  <a:srgbClr val="0000F1"/>
                </a:solidFill>
                <a:highlight>
                  <a:srgbClr val="FFFFFF"/>
                </a:highlight>
                <a:latin typeface="Source Sans Pro Light"/>
                <a:ea typeface="Source Sans Pro Light"/>
                <a:cs typeface="Source Sans Pro Light"/>
                <a:sym typeface="Source Sans Pro Light"/>
                <a:hlinkClick r:id="rId3"/>
              </a:rPr>
              <a:t>Mac &amp; Lytvynenko, Buzzfeed, 2018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3622" l="4348" r="4293" t="3501"/>
          <a:stretch/>
        </p:blipFill>
        <p:spPr>
          <a:xfrm>
            <a:off x="228350" y="148287"/>
            <a:ext cx="3328850" cy="4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665350" y="168250"/>
            <a:ext cx="5383800" cy="4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3622" l="4348" r="4293" t="3501"/>
          <a:stretch/>
        </p:blipFill>
        <p:spPr>
          <a:xfrm>
            <a:off x="228350" y="148287"/>
            <a:ext cx="3328850" cy="4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3665350" y="168250"/>
            <a:ext cx="5383800" cy="4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3:00 →</a:t>
            </a: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tweet is made and the market price of GVT is $30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(times are in ET)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3622" l="4348" r="4293" t="3501"/>
          <a:stretch/>
        </p:blipFill>
        <p:spPr>
          <a:xfrm>
            <a:off x="228350" y="148287"/>
            <a:ext cx="3328850" cy="4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3665350" y="168250"/>
            <a:ext cx="5383800" cy="4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3:00 →</a:t>
            </a: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tweet is made and the market price of GVT is $30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3:04 → </a:t>
            </a:r>
            <a:r>
              <a:rPr lang="en" sz="3000">
                <a:latin typeface="Source Sans Pro Light"/>
                <a:ea typeface="Source Sans Pro Light"/>
                <a:cs typeface="Source Sans Pro Light"/>
                <a:sym typeface="Source Sans Pro Light"/>
              </a:rPr>
              <a:t>The price of GVT has rocketed to $45, trading volume has doubled</a:t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 Light"/>
                <a:ea typeface="Source Sans Pro Light"/>
                <a:cs typeface="Source Sans Pro Light"/>
                <a:sym typeface="Source Sans Pro Light"/>
              </a:rPr>
              <a:t>(times are in ET)</a:t>
            </a:r>
            <a:endParaRPr sz="180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